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2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05" autoAdjust="0"/>
    <p:restoredTop sz="96281"/>
  </p:normalViewPr>
  <p:slideViewPr>
    <p:cSldViewPr snapToGrid="0" snapToObjects="1">
      <p:cViewPr varScale="1">
        <p:scale>
          <a:sx n="172" d="100"/>
          <a:sy n="172" d="100"/>
        </p:scale>
        <p:origin x="28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F34CE-4CAA-2141-8A14-05DC0046222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5C7FD-B229-144D-AE4A-A41DDA4C29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8346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01A74-2C55-2E44-8A8A-88756CA8064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70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586626-D984-574A-9AF8-AE434FFB26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7DCC68-FA85-5F44-B5CA-41332C31B9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DBD478-0898-8E4C-BF8B-B0C626B79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AD47CC-8A2B-0540-8994-D85B6B94C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085F74-5FCC-264F-9339-149CC4D43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0283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D8FD56-B83E-C24C-82B9-8FEC946B6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864E47A-2214-494A-909D-617DECF96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BA79B5-4456-9146-B02B-F80E1C491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57C663-027B-3C42-9CF9-8D3153293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363BEC-CFE1-934A-ADA7-8B7075BA4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075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31C5EB9-334E-4A4C-BBDC-A10ABC62E4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C0A218A-EBBB-714B-B5A6-2D80A6079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ED895E-BE57-1D4E-A33C-CE3D5A7E2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4E594A-2B9C-8241-834E-51431B032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B2D06CF-1086-B443-A1B4-EB4A8FD40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2384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F2040D-1B50-2B41-8161-37B7D80E1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2D246CD-72CE-5F44-BB4B-FAB94A709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726F49-7989-9C44-B827-4BA45E5F2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AE8D41-A92E-A543-95F8-B365D1E49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5394D3-0F89-AE48-B0DC-EB2B8BA08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556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3510EA-634C-AF44-915C-CCF0B4DC6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73B881C-333F-9547-9379-8A1E27EA0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B5E756-DC8C-8043-9BFB-E51DD8574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72DBF9-CAAA-C448-971C-436228BD2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881F47-5019-0942-9847-EFB0448EB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379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5A446A-CC2D-DE47-B7DE-D60AF92EF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A6BFB3C-56C2-564E-864D-C7B95171FF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E0EF4CF-C86E-3846-87AB-78EDDB9DB8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D231A9C-C988-E84B-AE56-4C0C2DF3D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354BB7-34FF-984D-BF03-17F1AA21D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BE1FC0A-0405-844D-A0DE-B2A2F548B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97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B4A490-1E6D-4144-A484-CABF6BC03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AB504F-2B8C-6740-9AFF-807F1F9EA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9EDF928-9F1F-2741-A30E-181A8DD54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70F2C5F-1DFD-F74F-B81D-FBDF730692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64B244C-EE7B-7841-B7F1-54410CFDC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DAC22B1-47F5-8B49-B044-C158960A6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D4C8979-5D85-CA4C-BC8C-064CB993A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6957C88-814A-C145-BDD8-3315C0038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023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7998DA-C60C-D14C-A0FD-FD9B4F019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37762DB-FF05-A943-ACCA-565EACD12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53A2164-CB1A-6644-9499-DDC39D74F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B72654-2FE3-5F4A-8E55-9D2AAC9EE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7621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66407F7-36C8-3444-B34A-C2AB37CC7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736345B-E4CC-0F40-BDE8-4D4951C0E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AEFB55-1B86-1F41-892D-9CC1883D3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416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4C1174-4FD4-034E-BB13-31D083E3B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A07568-4B68-4742-8CB8-4C0105470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DE3F68-117F-6F4F-854D-594144CC11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E0CEF0C-9AE4-7540-B68E-D197D2F4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FC21CB-9CE3-7E49-9D68-27DA0465A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D63DEF-797C-CC49-A517-6897FAB7D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79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F97D2-F74D-5840-B2A9-315DC9545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98AAC24-D219-CB45-83B2-27E93A8F7D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CBC531-F4A3-AF49-AE06-83686E57D9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DEC91C-6697-1145-9111-2171F32D8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7855DD-9714-024E-906D-DD5A25DF2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C71C33-06DC-4843-8C7F-26DFE2F1E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088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1215838-A352-1041-8FB2-220E45FC6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1D1E86-0C45-9C48-9C7C-1C0A5C664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DF4CCC-8A5E-184B-93B5-351DF03851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FE38C-44D6-324C-8D46-F9A736E98DF2}" type="datetimeFigureOut">
              <a:rPr lang="de-DE" smtClean="0"/>
              <a:t>13.03.26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AC3168-4256-9744-821D-2708B059EB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A59A14-5E5D-C84D-9252-734B085225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BF6E9-D767-1B4A-92BA-76247C0840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9089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EAA3D0C9-1491-2441-9CCF-7C1A309C14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1661" y="2435087"/>
            <a:ext cx="9998765" cy="3512230"/>
          </a:xfrm>
        </p:spPr>
        <p:txBody>
          <a:bodyPr>
            <a:normAutofit fontScale="32500" lnSpcReduction="20000"/>
          </a:bodyPr>
          <a:lstStyle/>
          <a:p>
            <a:endParaRPr lang="de-DE" dirty="0"/>
          </a:p>
          <a:p>
            <a:endParaRPr lang="de-DE" sz="9600" b="1" dirty="0"/>
          </a:p>
          <a:p>
            <a:r>
              <a:rPr lang="de-DE" sz="9600" b="1" dirty="0"/>
              <a:t>Herzlich willkommen zur Informationsveranstaltung 01/26</a:t>
            </a:r>
          </a:p>
          <a:p>
            <a:endParaRPr lang="de-DE" sz="9600" b="1" dirty="0"/>
          </a:p>
          <a:p>
            <a:r>
              <a:rPr lang="de-DE" sz="9600" b="1" dirty="0"/>
              <a:t>Bettinger Solarstrom für Bettinger Haushalte</a:t>
            </a:r>
          </a:p>
          <a:p>
            <a:endParaRPr lang="de-DE" sz="9600" b="1" dirty="0"/>
          </a:p>
          <a:p>
            <a:r>
              <a:rPr lang="de-DE" sz="9600" b="1" dirty="0"/>
              <a:t>Mittwoch, 18. März 2026, 19:30 Uhr </a:t>
            </a:r>
            <a:r>
              <a:rPr lang="de-DE" sz="9600" b="1" dirty="0" err="1"/>
              <a:t>Baslerhofscheune</a:t>
            </a:r>
            <a:endParaRPr lang="de-DE" sz="9600" b="1" dirty="0"/>
          </a:p>
          <a:p>
            <a:endParaRPr lang="de-DE" sz="9600" b="1" dirty="0"/>
          </a:p>
          <a:p>
            <a:endParaRPr lang="de-DE" sz="3600" b="1" dirty="0"/>
          </a:p>
        </p:txBody>
      </p:sp>
      <p:pic>
        <p:nvPicPr>
          <p:cNvPr id="4" name="Grafik 3" descr="Ein Bild, das Logo enthält.&#10;&#10;Automatisch generierte Beschreibung">
            <a:extLst>
              <a:ext uri="{FF2B5EF4-FFF2-40B4-BE49-F238E27FC236}">
                <a16:creationId xmlns:a16="http://schemas.microsoft.com/office/drawing/2014/main" id="{59270967-DA13-1147-AB83-9708A5A1CC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600903"/>
            <a:ext cx="1656521" cy="1656521"/>
          </a:xfrm>
          <a:prstGeom prst="rect">
            <a:avLst/>
          </a:prstGeom>
        </p:spPr>
      </p:pic>
      <p:sp>
        <p:nvSpPr>
          <p:cNvPr id="5" name="Textfeld 1">
            <a:extLst>
              <a:ext uri="{FF2B5EF4-FFF2-40B4-BE49-F238E27FC236}">
                <a16:creationId xmlns:a16="http://schemas.microsoft.com/office/drawing/2014/main" id="{AC4F4567-1C75-1F47-82E6-88F36470B2F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0" y="139148"/>
            <a:ext cx="9144000" cy="256429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de-DE" sz="1800" b="1" dirty="0">
                <a:ln w="12700" cap="flat" cmpd="sng" algn="ctr">
                  <a:solidFill>
                    <a:srgbClr val="3A5274"/>
                  </a:solidFill>
                  <a:prstDash val="solid"/>
                  <a:round/>
                </a:ln>
                <a:solidFill>
                  <a:srgbClr val="EBEAEA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                    </a:t>
            </a:r>
            <a:br>
              <a:rPr lang="de-DE" sz="1800" b="1" dirty="0">
                <a:ln w="12700" cap="flat" cmpd="sng" algn="ctr">
                  <a:solidFill>
                    <a:srgbClr val="3A5274"/>
                  </a:solidFill>
                  <a:prstDash val="solid"/>
                  <a:round/>
                </a:ln>
                <a:solidFill>
                  <a:srgbClr val="EBEAEA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</a:br>
            <a:br>
              <a:rPr lang="de-DE" sz="1800" b="1" dirty="0">
                <a:ln w="12700" cap="flat" cmpd="sng" algn="ctr">
                  <a:solidFill>
                    <a:srgbClr val="3A5274"/>
                  </a:solidFill>
                  <a:prstDash val="solid"/>
                  <a:round/>
                </a:ln>
                <a:solidFill>
                  <a:srgbClr val="EBEAEA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</a:br>
            <a:r>
              <a:rPr lang="de-DE" sz="1800" b="1" dirty="0">
                <a:ln w="12700" cap="flat" cmpd="sng" algn="ctr">
                  <a:solidFill>
                    <a:srgbClr val="3A5274"/>
                  </a:solidFill>
                  <a:prstDash val="solid"/>
                  <a:round/>
                </a:ln>
                <a:solidFill>
                  <a:srgbClr val="EBEAEA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	         </a:t>
            </a:r>
            <a:r>
              <a:rPr lang="de-DE" sz="2800" b="1" dirty="0">
                <a:ln w="12700" cap="flat" cmpd="sng" algn="ctr">
                  <a:solidFill>
                    <a:srgbClr val="3A5274"/>
                  </a:solidFill>
                  <a:prstDash val="solid"/>
                  <a:round/>
                </a:ln>
                <a:solidFill>
                  <a:srgbClr val="EBEAEA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Förderverein für Solarenergie und                  		         erneuerbare Energiegewi</a:t>
            </a:r>
            <a:r>
              <a:rPr lang="de-DE" sz="2800" b="1" dirty="0">
                <a:ln w="12700" cap="flat" cmpd="sng" algn="ctr">
                  <a:solidFill>
                    <a:srgbClr val="3A5274"/>
                  </a:solidFill>
                  <a:prstDash val="solid"/>
                  <a:round/>
                </a:ln>
                <a:solidFill>
                  <a:srgbClr val="EBEAEA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nnung                         	      </a:t>
            </a:r>
            <a:r>
              <a:rPr lang="de-DE" sz="2800" b="1" dirty="0" err="1">
                <a:ln w="12700" cap="flat" cmpd="sng" algn="ctr">
                  <a:solidFill>
                    <a:srgbClr val="3A5274"/>
                  </a:solidFill>
                  <a:prstDash val="solid"/>
                  <a:round/>
                </a:ln>
                <a:solidFill>
                  <a:srgbClr val="EBEAEA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Betting</a:t>
            </a:r>
            <a:r>
              <a:rPr lang="de-DE" sz="3200" b="1" dirty="0" err="1">
                <a:ln w="12700" cap="flat" cmpd="sng" algn="ctr">
                  <a:solidFill>
                    <a:srgbClr val="3A5274"/>
                  </a:solidFill>
                  <a:prstDash val="solid"/>
                  <a:round/>
                </a:ln>
                <a:solidFill>
                  <a:srgbClr val="EBEAEA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en</a:t>
            </a:r>
            <a:br>
              <a:rPr lang="de-DE" sz="1800" b="1" dirty="0">
                <a:ln w="12700" cap="flat" cmpd="sng" algn="ctr">
                  <a:solidFill>
                    <a:srgbClr val="3A5274"/>
                  </a:solidFill>
                  <a:prstDash val="solid"/>
                  <a:round/>
                </a:ln>
                <a:solidFill>
                  <a:srgbClr val="EBEAEA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</a:br>
            <a:endParaRPr lang="de-CH" sz="12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179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D9F1F2-48C3-8843-9308-8374504A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 fontScale="90000"/>
          </a:bodyPr>
          <a:lstStyle/>
          <a:p>
            <a:r>
              <a:rPr lang="de-DE" dirty="0">
                <a:solidFill>
                  <a:srgbClr val="C00000"/>
                </a:solidFill>
              </a:rPr>
              <a:t>			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C00000"/>
                </a:solidFill>
              </a:rPr>
              <a:t>		</a:t>
            </a:r>
            <a:r>
              <a:rPr lang="de-DE" dirty="0" err="1">
                <a:solidFill>
                  <a:srgbClr val="C00000"/>
                </a:solidFill>
              </a:rPr>
              <a:t>Begrüssung</a:t>
            </a:r>
            <a:r>
              <a:rPr lang="de-DE" sz="5400" dirty="0">
                <a:solidFill>
                  <a:srgbClr val="C00000"/>
                </a:solidFill>
              </a:rPr>
              <a:t> </a:t>
            </a:r>
            <a:r>
              <a:rPr lang="de-DE" dirty="0">
                <a:solidFill>
                  <a:srgbClr val="C00000"/>
                </a:solidFill>
              </a:rPr>
              <a:t>durch Präsidenten (1)</a:t>
            </a:r>
          </a:p>
        </p:txBody>
      </p:sp>
      <p:pic>
        <p:nvPicPr>
          <p:cNvPr id="4" name="Grafik 3" descr="Ein Bild, das Logo enthält.&#10;&#10;Automatisch generierte Beschreibung">
            <a:extLst>
              <a:ext uri="{FF2B5EF4-FFF2-40B4-BE49-F238E27FC236}">
                <a16:creationId xmlns:a16="http://schemas.microsoft.com/office/drawing/2014/main" id="{FEF4BB7C-7F20-6742-9C8F-F6A22E8C27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r="2457" b="-3"/>
          <a:stretch/>
        </p:blipFill>
        <p:spPr>
          <a:xfrm>
            <a:off x="600987" y="187146"/>
            <a:ext cx="1665185" cy="1730865"/>
          </a:xfrm>
          <a:prstGeom prst="rect">
            <a:avLst/>
          </a:prstGeom>
        </p:spPr>
      </p:pic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77C0410-EAB5-E644-900D-A19A10C95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r>
              <a:rPr lang="de-DE" dirty="0"/>
              <a:t>Seit 2023 fünf Infoanlässe zur Förderung der Solarenergie  </a:t>
            </a:r>
          </a:p>
          <a:p>
            <a:r>
              <a:rPr lang="de-DE" dirty="0"/>
              <a:t>Richtschnur ist jeweils unsere Vision:</a:t>
            </a:r>
          </a:p>
          <a:p>
            <a:pPr marL="0" indent="0">
              <a:buNone/>
            </a:pPr>
            <a:endParaRPr lang="de-DE" dirty="0"/>
          </a:p>
          <a:p>
            <a:pPr lvl="1">
              <a:buFont typeface="Wingdings" pitchFamily="2" charset="2"/>
              <a:buChar char="Ø"/>
            </a:pPr>
            <a:r>
              <a:rPr lang="de-CH" b="1" i="1" dirty="0">
                <a:effectLst/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Jedes Gebäude in </a:t>
            </a:r>
            <a:r>
              <a:rPr lang="de-CH" b="1" i="1" dirty="0" err="1">
                <a:effectLst/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Bettingen</a:t>
            </a:r>
            <a:r>
              <a:rPr lang="de-CH" b="1" i="1" dirty="0">
                <a:effectLst/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ist auch ein Solarkraftwerk</a:t>
            </a:r>
            <a:endParaRPr lang="de-CH" i="1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de-CH" b="1" i="1" dirty="0">
                <a:effectLst/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Wir </a:t>
            </a:r>
            <a:r>
              <a:rPr lang="de-CH" b="1" i="1" dirty="0" err="1">
                <a:effectLst/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Bettinger:innen</a:t>
            </a:r>
            <a:r>
              <a:rPr lang="de-CH" b="1" i="1" dirty="0">
                <a:effectLst/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decken gemeinsam den </a:t>
            </a:r>
          </a:p>
          <a:p>
            <a:pPr marL="457200" lvl="1" indent="0">
              <a:buNone/>
            </a:pPr>
            <a:r>
              <a:rPr lang="de-CH" b="1" dirty="0">
                <a:effectLst/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de-CH" b="1" i="1" dirty="0">
                <a:effectLst/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lokalen Strombedarf</a:t>
            </a:r>
          </a:p>
          <a:p>
            <a:r>
              <a:rPr lang="de-CH" dirty="0"/>
              <a:t>Heute geht es um den zweiten Teil der Vision: </a:t>
            </a:r>
          </a:p>
          <a:p>
            <a:pPr marL="0" indent="0">
              <a:buNone/>
            </a:pPr>
            <a:r>
              <a:rPr lang="de-CH" dirty="0"/>
              <a:t>   Eine </a:t>
            </a:r>
            <a:r>
              <a:rPr lang="de-CH" dirty="0" err="1"/>
              <a:t>Bettinger</a:t>
            </a:r>
            <a:r>
              <a:rPr lang="de-CH" dirty="0"/>
              <a:t> Elektrizitätsgemeinschaft (LEG) </a:t>
            </a:r>
            <a:endParaRPr lang="de-CH" sz="24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58423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28A622-BEEA-D344-989E-C9AFDEC75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		</a:t>
            </a:r>
            <a:r>
              <a:rPr lang="de-DE" sz="4000" dirty="0" err="1">
                <a:solidFill>
                  <a:srgbClr val="C00000"/>
                </a:solidFill>
              </a:rPr>
              <a:t>Begrüssung</a:t>
            </a:r>
            <a:r>
              <a:rPr lang="de-DE" sz="4000" dirty="0">
                <a:solidFill>
                  <a:srgbClr val="C00000"/>
                </a:solidFill>
              </a:rPr>
              <a:t> durch Präsidenten (2)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886DFA-0BD7-224A-9068-29C2D9210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de-DE" dirty="0"/>
          </a:p>
          <a:p>
            <a:r>
              <a:rPr lang="de-DE" sz="4000" dirty="0"/>
              <a:t>Nach Info 2025 wollte der FSEB den Aufbau einer Bettinger LEG unterstützen</a:t>
            </a:r>
          </a:p>
          <a:p>
            <a:r>
              <a:rPr lang="de-DE" sz="4000" dirty="0"/>
              <a:t>Ergebnis unserer Abklärungen: Von BS festgelegter Einspeisetarif</a:t>
            </a:r>
          </a:p>
          <a:p>
            <a:pPr marL="0" indent="0">
              <a:buNone/>
            </a:pPr>
            <a:r>
              <a:rPr lang="de-DE" sz="4000" dirty="0"/>
              <a:t>   für Solarstrom verunmöglicht bis 2029 selbsttragenden LEG- Betrieb</a:t>
            </a:r>
          </a:p>
          <a:p>
            <a:r>
              <a:rPr lang="de-DE" sz="4000" dirty="0"/>
              <a:t>Als Alternative hat FSEB den </a:t>
            </a:r>
            <a:r>
              <a:rPr lang="de-CH" sz="4000" b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«Solarpool» </a:t>
            </a:r>
            <a:r>
              <a:rPr lang="de-DE" sz="4000" dirty="0"/>
              <a:t>der IWB evaluiert </a:t>
            </a:r>
          </a:p>
          <a:p>
            <a:r>
              <a:rPr lang="de-DE" sz="4000" dirty="0"/>
              <a:t>Unsere Beurteilung:</a:t>
            </a:r>
          </a:p>
          <a:p>
            <a:pPr marL="0" indent="0">
              <a:buNone/>
            </a:pPr>
            <a:endParaRPr lang="de-DE" b="1" i="1" dirty="0">
              <a:latin typeface="Calibri Light" panose="020F03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lphaLcParenR"/>
            </a:pPr>
            <a:r>
              <a:rPr lang="de-DE" sz="3100" b="1" i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Keine Beitrittsgebühr,  kleiner Bonus für Produzenten und Konsumenten</a:t>
            </a:r>
          </a:p>
          <a:p>
            <a:pPr marL="457200" lvl="1" indent="0">
              <a:buNone/>
            </a:pPr>
            <a:r>
              <a:rPr lang="de-DE" sz="3100" b="1" i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b)	Kurze vertragliche Bindung</a:t>
            </a:r>
          </a:p>
          <a:p>
            <a:pPr marL="457200" lvl="1" indent="0">
              <a:buNone/>
            </a:pPr>
            <a:r>
              <a:rPr lang="de-DE" sz="3100" b="1" i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c)	Erfüllt unsere Vision: Solarstrom bleibt in Bettingen </a:t>
            </a:r>
          </a:p>
          <a:p>
            <a:pPr marL="457200" lvl="1" indent="0">
              <a:buNone/>
            </a:pPr>
            <a:r>
              <a:rPr lang="de-DE" sz="3100" b="1" i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d)	Lässt Option einer späteren Gründung einer LEG- Bettingen offen </a:t>
            </a:r>
          </a:p>
          <a:p>
            <a:pPr marL="457200" lvl="1" indent="0">
              <a:buNone/>
            </a:pPr>
            <a:endParaRPr lang="de-DE" sz="3100" b="1" i="1" dirty="0">
              <a:latin typeface="Calibri Light" panose="020F03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de-DE" sz="2800" dirty="0"/>
          </a:p>
          <a:p>
            <a:pPr marL="457200" lvl="1" indent="0">
              <a:buNone/>
            </a:pPr>
            <a:endParaRPr lang="de-DE" sz="28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 descr="Ein Bild, das Logo enthält.&#10;&#10;Automatisch generierte Beschreibung">
            <a:extLst>
              <a:ext uri="{FF2B5EF4-FFF2-40B4-BE49-F238E27FC236}">
                <a16:creationId xmlns:a16="http://schemas.microsoft.com/office/drawing/2014/main" id="{80B4A262-D649-A2D1-AD47-38DA146AD2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r="2457" b="-3"/>
          <a:stretch/>
        </p:blipFill>
        <p:spPr>
          <a:xfrm>
            <a:off x="600987" y="187146"/>
            <a:ext cx="1665185" cy="173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88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D9F1F2-48C3-8843-9308-8374504A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709207"/>
          </a:xfrm>
        </p:spPr>
        <p:txBody>
          <a:bodyPr anchor="b">
            <a:normAutofit fontScale="90000"/>
          </a:bodyPr>
          <a:lstStyle/>
          <a:p>
            <a:pPr algn="ctr"/>
            <a:r>
              <a:rPr lang="de-DE" sz="5400" dirty="0"/>
              <a:t>		</a:t>
            </a:r>
            <a:br>
              <a:rPr lang="de-DE" sz="5400" dirty="0"/>
            </a:br>
            <a:br>
              <a:rPr lang="de-DE" sz="5400" dirty="0"/>
            </a:br>
            <a:br>
              <a:rPr lang="de-DE" sz="5400" dirty="0"/>
            </a:br>
            <a:br>
              <a:rPr lang="de-DE" sz="5400" dirty="0"/>
            </a:br>
            <a:br>
              <a:rPr lang="de-DE" sz="5400" dirty="0"/>
            </a:br>
            <a:br>
              <a:rPr lang="de-DE" sz="5400" dirty="0"/>
            </a:br>
            <a:r>
              <a:rPr lang="de-DE" dirty="0">
                <a:solidFill>
                  <a:srgbClr val="C00000"/>
                </a:solidFill>
              </a:rPr>
              <a:t>Herzlich willkommen unsere Experten der IWB: 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b="1" dirty="0">
                <a:solidFill>
                  <a:srgbClr val="C00000"/>
                </a:solidFill>
              </a:rPr>
              <a:t>Cyrille </a:t>
            </a:r>
            <a:r>
              <a:rPr lang="de-DE" b="1" dirty="0" err="1">
                <a:solidFill>
                  <a:srgbClr val="C00000"/>
                </a:solidFill>
              </a:rPr>
              <a:t>Strübin</a:t>
            </a:r>
            <a:r>
              <a:rPr lang="de-DE" dirty="0">
                <a:solidFill>
                  <a:srgbClr val="C00000"/>
                </a:solidFill>
              </a:rPr>
              <a:t>, Produktmanager LEG 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b="1" dirty="0">
                <a:solidFill>
                  <a:srgbClr val="C00000"/>
                </a:solidFill>
              </a:rPr>
              <a:t>Nico Kopp, </a:t>
            </a:r>
            <a:r>
              <a:rPr lang="de-DE" dirty="0">
                <a:solidFill>
                  <a:srgbClr val="C00000"/>
                </a:solidFill>
              </a:rPr>
              <a:t>Berater</a:t>
            </a:r>
          </a:p>
        </p:txBody>
      </p:sp>
      <p:pic>
        <p:nvPicPr>
          <p:cNvPr id="4" name="Grafik 3" descr="Ein Bild, das Logo enthält.&#10;&#10;Automatisch generierte Beschreibung">
            <a:extLst>
              <a:ext uri="{FF2B5EF4-FFF2-40B4-BE49-F238E27FC236}">
                <a16:creationId xmlns:a16="http://schemas.microsoft.com/office/drawing/2014/main" id="{FEF4BB7C-7F20-6742-9C8F-F6A22E8C27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r="2457" b="-3"/>
          <a:stretch/>
        </p:blipFill>
        <p:spPr>
          <a:xfrm>
            <a:off x="8960022" y="3429000"/>
            <a:ext cx="2656699" cy="2761488"/>
          </a:xfrm>
          <a:prstGeom prst="rect">
            <a:avLst/>
          </a:prstGeom>
        </p:spPr>
      </p:pic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77C0410-EAB5-E644-900D-A19A10C95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692161" cy="45380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CH" sz="2400" b="1" dirty="0">
              <a:latin typeface="Calibri Light" panose="020F03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sz="11200" b="1" dirty="0"/>
              <a:t>Bettinger Solarstrom für Bettinger Haushalte:</a:t>
            </a:r>
          </a:p>
          <a:p>
            <a:pPr marL="0" indent="0">
              <a:buNone/>
            </a:pPr>
            <a:endParaRPr lang="de-DE" sz="11200" b="1" dirty="0"/>
          </a:p>
          <a:p>
            <a:pPr marL="0" indent="0">
              <a:buNone/>
            </a:pPr>
            <a:r>
              <a:rPr lang="de-DE" sz="11200" dirty="0"/>
              <a:t>Mit LEG </a:t>
            </a:r>
            <a:r>
              <a:rPr lang="de-CH" sz="11200" b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«Solarpool» </a:t>
            </a:r>
            <a:r>
              <a:rPr lang="de-DE" sz="11200" dirty="0"/>
              <a:t>ab sofort möglich</a:t>
            </a:r>
            <a:endParaRPr lang="de-DE" sz="11200" b="1" dirty="0"/>
          </a:p>
          <a:p>
            <a:r>
              <a:rPr lang="de-CH" sz="11200" b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Das Konzept LEG </a:t>
            </a:r>
            <a:r>
              <a:rPr lang="de-CH" sz="11200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(Lokale Elektrizitätsgemeinschaft)</a:t>
            </a:r>
          </a:p>
          <a:p>
            <a:r>
              <a:rPr lang="de-CH" sz="11200" b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Die LEG «Solarpool» der IWB in Bettingen</a:t>
            </a:r>
          </a:p>
          <a:p>
            <a:r>
              <a:rPr lang="de-CH" sz="11200" b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Preisvorteil für Besitzer einer PVA (Produzenten)</a:t>
            </a:r>
          </a:p>
          <a:p>
            <a:r>
              <a:rPr lang="de-CH" sz="11200" b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Preisvorteil für Haushalte ohne PVA (Konsumenten)</a:t>
            </a:r>
          </a:p>
          <a:p>
            <a:r>
              <a:rPr lang="de-CH" sz="11200" b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Wie trete ich dem «Solarpool» bei?</a:t>
            </a:r>
          </a:p>
          <a:p>
            <a:pPr marL="0" indent="0">
              <a:buNone/>
            </a:pPr>
            <a:endParaRPr lang="de-CH" sz="11200" b="1" dirty="0">
              <a:latin typeface="Calibri Light" panose="020F03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CH" sz="11200" b="1" dirty="0">
                <a:latin typeface="Calibri Light" panose="020F03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Anschliessend Fragen und Diskussion mit den Referenten</a:t>
            </a:r>
          </a:p>
          <a:p>
            <a:endParaRPr lang="de-CH" sz="6000" b="1" dirty="0">
              <a:latin typeface="Calibri Light" panose="020F03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CH" sz="2400" b="1" dirty="0">
              <a:latin typeface="Calibri Light" panose="020F03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423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</Words>
  <Application>Microsoft Macintosh PowerPoint</Application>
  <PresentationFormat>Breitbild</PresentationFormat>
  <Paragraphs>46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</vt:lpstr>
      <vt:lpstr>                                Förderverein für Solarenergie und                             erneuerbare Energiegewinnung                                Bettingen </vt:lpstr>
      <vt:lpstr>      Begrüssung durch Präsidenten (1)</vt:lpstr>
      <vt:lpstr>  Begrüssung durch Präsidenten (2)</vt:lpstr>
      <vt:lpstr>        Herzlich willkommen unsere Experten der IWB:  Cyrille Strübin, Produktmanager LEG  Nico Kopp, Berater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Förderverein für Solarenergie und                        erneuerbare Energiegewinnung                            Bettingen </dc:title>
  <dc:creator>Monika Vonder Mühll</dc:creator>
  <cp:lastModifiedBy>Valentin Vonder Mühll</cp:lastModifiedBy>
  <cp:revision>37</cp:revision>
  <cp:lastPrinted>2026-03-11T21:09:45Z</cp:lastPrinted>
  <dcterms:created xsi:type="dcterms:W3CDTF">2023-05-22T14:40:14Z</dcterms:created>
  <dcterms:modified xsi:type="dcterms:W3CDTF">2026-03-13T07:42:56Z</dcterms:modified>
</cp:coreProperties>
</file>